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B794"/>
    <a:srgbClr val="9563AA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76" y="1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hyperonymes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Retrouve l’hyperonyme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0BA2A2B0-83DB-4128-A86C-6E5286EBEEA1}"/>
              </a:ext>
            </a:extLst>
          </p:cNvPr>
          <p:cNvSpPr txBox="1">
            <a:spLocks/>
          </p:cNvSpPr>
          <p:nvPr/>
        </p:nvSpPr>
        <p:spPr>
          <a:xfrm>
            <a:off x="1096956" y="1578538"/>
            <a:ext cx="4754880" cy="82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7030A0"/>
                </a:solidFill>
              </a:rPr>
              <a:t>CM1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E42F4E7A-2582-44A4-A0A8-698F411992C1}"/>
              </a:ext>
            </a:extLst>
          </p:cNvPr>
          <p:cNvSpPr txBox="1">
            <a:spLocks/>
          </p:cNvSpPr>
          <p:nvPr/>
        </p:nvSpPr>
        <p:spPr>
          <a:xfrm>
            <a:off x="1096956" y="2366690"/>
            <a:ext cx="4754880" cy="3341572"/>
          </a:xfrm>
          <a:prstGeom prst="rect">
            <a:avLst/>
          </a:prstGeom>
          <a:solidFill>
            <a:srgbClr val="E6CDFF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Trapèze</a:t>
            </a:r>
          </a:p>
          <a:p>
            <a:r>
              <a:rPr lang="fr-FR" sz="3200" dirty="0"/>
              <a:t>Carré</a:t>
            </a:r>
          </a:p>
          <a:p>
            <a:r>
              <a:rPr lang="fr-FR" sz="3200" dirty="0"/>
              <a:t>Parallélogramme</a:t>
            </a:r>
          </a:p>
          <a:p>
            <a:r>
              <a:rPr lang="fr-FR" sz="3200" dirty="0"/>
              <a:t>Triangle</a:t>
            </a:r>
          </a:p>
          <a:p>
            <a:r>
              <a:rPr lang="fr-FR" sz="3200" dirty="0"/>
              <a:t>Cercle </a:t>
            </a:r>
          </a:p>
          <a:p>
            <a:r>
              <a:rPr lang="fr-FR" sz="3200" dirty="0"/>
              <a:t>Rectangle </a:t>
            </a:r>
          </a:p>
          <a:p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EAA17E8F-FFF8-440D-BB79-9CB7C4180457}"/>
              </a:ext>
            </a:extLst>
          </p:cNvPr>
          <p:cNvSpPr txBox="1">
            <a:spLocks/>
          </p:cNvSpPr>
          <p:nvPr/>
        </p:nvSpPr>
        <p:spPr>
          <a:xfrm>
            <a:off x="6062148" y="1578538"/>
            <a:ext cx="4754880" cy="8229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13B794"/>
                </a:solidFill>
              </a:rPr>
              <a:t>CM2</a:t>
            </a:r>
          </a:p>
        </p:txBody>
      </p:sp>
      <p:sp>
        <p:nvSpPr>
          <p:cNvPr id="19" name="Espace réservé du contenu 9">
            <a:extLst>
              <a:ext uri="{FF2B5EF4-FFF2-40B4-BE49-F238E27FC236}">
                <a16:creationId xmlns:a16="http://schemas.microsoft.com/office/drawing/2014/main" id="{CDC7BD94-A2BD-4DBA-AEA5-33C9BFBEA043}"/>
              </a:ext>
            </a:extLst>
          </p:cNvPr>
          <p:cNvSpPr txBox="1">
            <a:spLocks/>
          </p:cNvSpPr>
          <p:nvPr/>
        </p:nvSpPr>
        <p:spPr>
          <a:xfrm>
            <a:off x="6062148" y="2366690"/>
            <a:ext cx="4754880" cy="3341572"/>
          </a:xfrm>
          <a:prstGeom prst="rect">
            <a:avLst/>
          </a:prstGeom>
          <a:solidFill>
            <a:srgbClr val="13B794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Cylindre</a:t>
            </a:r>
          </a:p>
          <a:p>
            <a:r>
              <a:rPr lang="fr-FR" sz="3200" dirty="0"/>
              <a:t>Cône</a:t>
            </a:r>
          </a:p>
          <a:p>
            <a:r>
              <a:rPr lang="fr-FR" sz="3200" dirty="0"/>
              <a:t>Pyramide</a:t>
            </a:r>
          </a:p>
          <a:p>
            <a:r>
              <a:rPr lang="fr-FR" sz="3200" dirty="0"/>
              <a:t>Cube</a:t>
            </a:r>
          </a:p>
          <a:p>
            <a:r>
              <a:rPr lang="fr-FR" sz="3200" dirty="0"/>
              <a:t>Pavé</a:t>
            </a:r>
          </a:p>
          <a:p>
            <a:r>
              <a:rPr lang="fr-FR" sz="3200" dirty="0"/>
              <a:t>Sphère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0303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10A41EBE-08AE-4159-AFF6-5B27721DAC6B}"/>
              </a:ext>
            </a:extLst>
          </p:cNvPr>
          <p:cNvSpPr txBox="1">
            <a:spLocks/>
          </p:cNvSpPr>
          <p:nvPr/>
        </p:nvSpPr>
        <p:spPr>
          <a:xfrm>
            <a:off x="1096956" y="1578538"/>
            <a:ext cx="4754880" cy="8229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7030A0"/>
                </a:solidFill>
              </a:rPr>
              <a:t>FIGURES (planes / géométriques)</a:t>
            </a: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4205670C-3BC2-44AD-95BB-ECC0EDFE3416}"/>
              </a:ext>
            </a:extLst>
          </p:cNvPr>
          <p:cNvSpPr txBox="1">
            <a:spLocks/>
          </p:cNvSpPr>
          <p:nvPr/>
        </p:nvSpPr>
        <p:spPr>
          <a:xfrm>
            <a:off x="1096956" y="2366690"/>
            <a:ext cx="4754880" cy="3341572"/>
          </a:xfrm>
          <a:prstGeom prst="rect">
            <a:avLst/>
          </a:prstGeom>
          <a:solidFill>
            <a:srgbClr val="E6CDFF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Trapèze</a:t>
            </a:r>
          </a:p>
          <a:p>
            <a:r>
              <a:rPr lang="fr-FR" sz="3200" dirty="0"/>
              <a:t>Carré</a:t>
            </a:r>
          </a:p>
          <a:p>
            <a:r>
              <a:rPr lang="fr-FR" sz="3200" dirty="0"/>
              <a:t>Parallélogramme</a:t>
            </a:r>
          </a:p>
          <a:p>
            <a:r>
              <a:rPr lang="fr-FR" sz="3200" dirty="0"/>
              <a:t>Triangle</a:t>
            </a:r>
          </a:p>
          <a:p>
            <a:r>
              <a:rPr lang="fr-FR" sz="3200" dirty="0"/>
              <a:t>Cercle </a:t>
            </a:r>
          </a:p>
          <a:p>
            <a:r>
              <a:rPr lang="fr-FR" sz="3200" dirty="0"/>
              <a:t>Rectangle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A1E0DF74-9BE9-465F-A1C2-9052A3B397C7}"/>
              </a:ext>
            </a:extLst>
          </p:cNvPr>
          <p:cNvSpPr txBox="1">
            <a:spLocks/>
          </p:cNvSpPr>
          <p:nvPr/>
        </p:nvSpPr>
        <p:spPr>
          <a:xfrm>
            <a:off x="6062148" y="1578538"/>
            <a:ext cx="4754880" cy="8229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13B794"/>
                </a:solidFill>
              </a:rPr>
              <a:t>SOLIDES</a:t>
            </a:r>
          </a:p>
        </p:txBody>
      </p:sp>
      <p:sp>
        <p:nvSpPr>
          <p:cNvPr id="19" name="Espace réservé du contenu 9">
            <a:extLst>
              <a:ext uri="{FF2B5EF4-FFF2-40B4-BE49-F238E27FC236}">
                <a16:creationId xmlns:a16="http://schemas.microsoft.com/office/drawing/2014/main" id="{9977E5ED-FF69-4BB1-A96E-EF7A22290815}"/>
              </a:ext>
            </a:extLst>
          </p:cNvPr>
          <p:cNvSpPr txBox="1">
            <a:spLocks/>
          </p:cNvSpPr>
          <p:nvPr/>
        </p:nvSpPr>
        <p:spPr>
          <a:xfrm>
            <a:off x="6062148" y="2366690"/>
            <a:ext cx="4754880" cy="3341572"/>
          </a:xfrm>
          <a:prstGeom prst="rect">
            <a:avLst/>
          </a:prstGeom>
          <a:solidFill>
            <a:srgbClr val="13B794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Cylindre</a:t>
            </a:r>
          </a:p>
          <a:p>
            <a:r>
              <a:rPr lang="fr-FR" sz="3200" dirty="0"/>
              <a:t>Cône</a:t>
            </a:r>
          </a:p>
          <a:p>
            <a:r>
              <a:rPr lang="fr-FR" sz="3200" dirty="0"/>
              <a:t>Pyramide</a:t>
            </a:r>
          </a:p>
          <a:p>
            <a:r>
              <a:rPr lang="fr-FR" sz="3200" dirty="0"/>
              <a:t>Cube</a:t>
            </a:r>
          </a:p>
          <a:p>
            <a:r>
              <a:rPr lang="fr-FR" sz="3200" dirty="0"/>
              <a:t>Pavé</a:t>
            </a:r>
          </a:p>
          <a:p>
            <a:r>
              <a:rPr lang="fr-FR" sz="3200" dirty="0"/>
              <a:t>Sphère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0673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Retrouve l’hyperonyme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0BA2A2B0-83DB-4128-A86C-6E5286EBEEA1}"/>
              </a:ext>
            </a:extLst>
          </p:cNvPr>
          <p:cNvSpPr txBox="1">
            <a:spLocks/>
          </p:cNvSpPr>
          <p:nvPr/>
        </p:nvSpPr>
        <p:spPr>
          <a:xfrm>
            <a:off x="1096956" y="1578538"/>
            <a:ext cx="4754880" cy="82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7030A0"/>
                </a:solidFill>
              </a:rPr>
              <a:t>CM1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E42F4E7A-2582-44A4-A0A8-698F411992C1}"/>
              </a:ext>
            </a:extLst>
          </p:cNvPr>
          <p:cNvSpPr txBox="1">
            <a:spLocks/>
          </p:cNvSpPr>
          <p:nvPr/>
        </p:nvSpPr>
        <p:spPr>
          <a:xfrm>
            <a:off x="1096956" y="2366690"/>
            <a:ext cx="4754880" cy="3341572"/>
          </a:xfrm>
          <a:prstGeom prst="rect">
            <a:avLst/>
          </a:prstGeom>
          <a:solidFill>
            <a:srgbClr val="E6CDFF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Salopette</a:t>
            </a:r>
          </a:p>
          <a:p>
            <a:r>
              <a:rPr lang="fr-FR" sz="3600" dirty="0"/>
              <a:t>Chemise</a:t>
            </a:r>
          </a:p>
          <a:p>
            <a:r>
              <a:rPr lang="fr-FR" sz="3600" dirty="0"/>
              <a:t>Chaussettes</a:t>
            </a:r>
          </a:p>
          <a:p>
            <a:r>
              <a:rPr lang="fr-FR" sz="3600" dirty="0"/>
              <a:t>Pull</a:t>
            </a:r>
          </a:p>
          <a:p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EAA17E8F-FFF8-440D-BB79-9CB7C4180457}"/>
              </a:ext>
            </a:extLst>
          </p:cNvPr>
          <p:cNvSpPr txBox="1">
            <a:spLocks/>
          </p:cNvSpPr>
          <p:nvPr/>
        </p:nvSpPr>
        <p:spPr>
          <a:xfrm>
            <a:off x="6062148" y="1578538"/>
            <a:ext cx="4754880" cy="8229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13B794"/>
                </a:solidFill>
              </a:rPr>
              <a:t>CM2</a:t>
            </a:r>
          </a:p>
        </p:txBody>
      </p:sp>
      <p:sp>
        <p:nvSpPr>
          <p:cNvPr id="19" name="Espace réservé du contenu 9">
            <a:extLst>
              <a:ext uri="{FF2B5EF4-FFF2-40B4-BE49-F238E27FC236}">
                <a16:creationId xmlns:a16="http://schemas.microsoft.com/office/drawing/2014/main" id="{CDC7BD94-A2BD-4DBA-AEA5-33C9BFBEA043}"/>
              </a:ext>
            </a:extLst>
          </p:cNvPr>
          <p:cNvSpPr txBox="1">
            <a:spLocks/>
          </p:cNvSpPr>
          <p:nvPr/>
        </p:nvSpPr>
        <p:spPr>
          <a:xfrm>
            <a:off x="6062148" y="2366690"/>
            <a:ext cx="4754880" cy="3341572"/>
          </a:xfrm>
          <a:prstGeom prst="rect">
            <a:avLst/>
          </a:prstGeom>
          <a:solidFill>
            <a:srgbClr val="13B794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Mairie</a:t>
            </a:r>
          </a:p>
          <a:p>
            <a:r>
              <a:rPr lang="fr-FR" sz="3600" dirty="0"/>
              <a:t>Bibliothèque</a:t>
            </a:r>
          </a:p>
          <a:p>
            <a:r>
              <a:rPr lang="fr-FR" sz="3600" dirty="0"/>
              <a:t>Tribunal</a:t>
            </a:r>
          </a:p>
          <a:p>
            <a:r>
              <a:rPr lang="fr-FR" sz="3600" dirty="0"/>
              <a:t>École</a:t>
            </a:r>
          </a:p>
          <a:p>
            <a:r>
              <a:rPr lang="fr-FR" sz="3600" dirty="0"/>
              <a:t>Salle des fêtes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10A41EBE-08AE-4159-AFF6-5B27721DAC6B}"/>
              </a:ext>
            </a:extLst>
          </p:cNvPr>
          <p:cNvSpPr txBox="1">
            <a:spLocks/>
          </p:cNvSpPr>
          <p:nvPr/>
        </p:nvSpPr>
        <p:spPr>
          <a:xfrm>
            <a:off x="1096956" y="1578538"/>
            <a:ext cx="4754880" cy="82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7030A0"/>
                </a:solidFill>
              </a:rPr>
              <a:t>VETEMENTS</a:t>
            </a: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4205670C-3BC2-44AD-95BB-ECC0EDFE3416}"/>
              </a:ext>
            </a:extLst>
          </p:cNvPr>
          <p:cNvSpPr txBox="1">
            <a:spLocks/>
          </p:cNvSpPr>
          <p:nvPr/>
        </p:nvSpPr>
        <p:spPr>
          <a:xfrm>
            <a:off x="1096956" y="2366690"/>
            <a:ext cx="4754880" cy="3341572"/>
          </a:xfrm>
          <a:prstGeom prst="rect">
            <a:avLst/>
          </a:prstGeom>
          <a:solidFill>
            <a:srgbClr val="E6CDFF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Salopette</a:t>
            </a:r>
          </a:p>
          <a:p>
            <a:r>
              <a:rPr lang="fr-FR" sz="3600" dirty="0"/>
              <a:t>Chemise</a:t>
            </a:r>
          </a:p>
          <a:p>
            <a:r>
              <a:rPr lang="fr-FR" sz="3600" dirty="0"/>
              <a:t>Chaussettes</a:t>
            </a:r>
          </a:p>
          <a:p>
            <a:r>
              <a:rPr lang="fr-FR" sz="3600" dirty="0"/>
              <a:t>Pull</a:t>
            </a:r>
          </a:p>
          <a:p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A1E0DF74-9BE9-465F-A1C2-9052A3B397C7}"/>
              </a:ext>
            </a:extLst>
          </p:cNvPr>
          <p:cNvSpPr txBox="1">
            <a:spLocks/>
          </p:cNvSpPr>
          <p:nvPr/>
        </p:nvSpPr>
        <p:spPr>
          <a:xfrm>
            <a:off x="6062148" y="1578538"/>
            <a:ext cx="4754880" cy="8229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13B794"/>
                </a:solidFill>
              </a:rPr>
              <a:t>BATIMENTS </a:t>
            </a:r>
          </a:p>
        </p:txBody>
      </p:sp>
      <p:sp>
        <p:nvSpPr>
          <p:cNvPr id="19" name="Espace réservé du contenu 9">
            <a:extLst>
              <a:ext uri="{FF2B5EF4-FFF2-40B4-BE49-F238E27FC236}">
                <a16:creationId xmlns:a16="http://schemas.microsoft.com/office/drawing/2014/main" id="{9977E5ED-FF69-4BB1-A96E-EF7A22290815}"/>
              </a:ext>
            </a:extLst>
          </p:cNvPr>
          <p:cNvSpPr txBox="1">
            <a:spLocks/>
          </p:cNvSpPr>
          <p:nvPr/>
        </p:nvSpPr>
        <p:spPr>
          <a:xfrm>
            <a:off x="6062148" y="2366690"/>
            <a:ext cx="4754880" cy="3341572"/>
          </a:xfrm>
          <a:prstGeom prst="rect">
            <a:avLst/>
          </a:prstGeom>
          <a:solidFill>
            <a:srgbClr val="13B794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Mairie</a:t>
            </a:r>
          </a:p>
          <a:p>
            <a:r>
              <a:rPr lang="fr-FR" sz="3600" dirty="0"/>
              <a:t>Bibliothèque</a:t>
            </a:r>
          </a:p>
          <a:p>
            <a:r>
              <a:rPr lang="fr-FR" sz="3600" dirty="0"/>
              <a:t>Tribunal</a:t>
            </a:r>
          </a:p>
          <a:p>
            <a:r>
              <a:rPr lang="fr-FR" sz="3600" dirty="0"/>
              <a:t>École</a:t>
            </a:r>
          </a:p>
          <a:p>
            <a:r>
              <a:rPr lang="fr-FR" sz="3600" dirty="0"/>
              <a:t>Salle des fêtes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Retrouve l’hyperonyme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0BA2A2B0-83DB-4128-A86C-6E5286EBEEA1}"/>
              </a:ext>
            </a:extLst>
          </p:cNvPr>
          <p:cNvSpPr txBox="1">
            <a:spLocks/>
          </p:cNvSpPr>
          <p:nvPr/>
        </p:nvSpPr>
        <p:spPr>
          <a:xfrm>
            <a:off x="1096956" y="1578538"/>
            <a:ext cx="4754880" cy="82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7030A0"/>
                </a:solidFill>
              </a:rPr>
              <a:t>CM1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E42F4E7A-2582-44A4-A0A8-698F411992C1}"/>
              </a:ext>
            </a:extLst>
          </p:cNvPr>
          <p:cNvSpPr txBox="1">
            <a:spLocks/>
          </p:cNvSpPr>
          <p:nvPr/>
        </p:nvSpPr>
        <p:spPr>
          <a:xfrm>
            <a:off x="1096956" y="2366690"/>
            <a:ext cx="4754880" cy="3341572"/>
          </a:xfrm>
          <a:prstGeom prst="rect">
            <a:avLst/>
          </a:prstGeom>
          <a:solidFill>
            <a:srgbClr val="E6CDFF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Fleuriste</a:t>
            </a:r>
          </a:p>
          <a:p>
            <a:r>
              <a:rPr lang="fr-FR" sz="3600" dirty="0"/>
              <a:t>Primeur</a:t>
            </a:r>
          </a:p>
          <a:p>
            <a:r>
              <a:rPr lang="fr-FR" sz="3600" dirty="0"/>
              <a:t>Opticien</a:t>
            </a:r>
          </a:p>
          <a:p>
            <a:r>
              <a:rPr lang="fr-FR" sz="3600" dirty="0"/>
              <a:t>Banque</a:t>
            </a:r>
          </a:p>
          <a:p>
            <a:r>
              <a:rPr lang="fr-FR" sz="3600" dirty="0"/>
              <a:t>Salon de coiffure</a:t>
            </a:r>
          </a:p>
          <a:p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EAA17E8F-FFF8-440D-BB79-9CB7C4180457}"/>
              </a:ext>
            </a:extLst>
          </p:cNvPr>
          <p:cNvSpPr txBox="1">
            <a:spLocks/>
          </p:cNvSpPr>
          <p:nvPr/>
        </p:nvSpPr>
        <p:spPr>
          <a:xfrm>
            <a:off x="6062148" y="1578538"/>
            <a:ext cx="4754880" cy="8229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13B794"/>
                </a:solidFill>
              </a:rPr>
              <a:t>CM2</a:t>
            </a:r>
          </a:p>
        </p:txBody>
      </p:sp>
      <p:sp>
        <p:nvSpPr>
          <p:cNvPr id="19" name="Espace réservé du contenu 9">
            <a:extLst>
              <a:ext uri="{FF2B5EF4-FFF2-40B4-BE49-F238E27FC236}">
                <a16:creationId xmlns:a16="http://schemas.microsoft.com/office/drawing/2014/main" id="{CDC7BD94-A2BD-4DBA-AEA5-33C9BFBEA043}"/>
              </a:ext>
            </a:extLst>
          </p:cNvPr>
          <p:cNvSpPr txBox="1">
            <a:spLocks/>
          </p:cNvSpPr>
          <p:nvPr/>
        </p:nvSpPr>
        <p:spPr>
          <a:xfrm>
            <a:off x="6062148" y="2366690"/>
            <a:ext cx="4754880" cy="3341572"/>
          </a:xfrm>
          <a:prstGeom prst="rect">
            <a:avLst/>
          </a:prstGeom>
          <a:solidFill>
            <a:srgbClr val="13B794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Picasso</a:t>
            </a:r>
          </a:p>
          <a:p>
            <a:r>
              <a:rPr lang="fr-FR" sz="3600" dirty="0"/>
              <a:t>Botticelli</a:t>
            </a:r>
          </a:p>
          <a:p>
            <a:r>
              <a:rPr lang="fr-FR" sz="3600" dirty="0"/>
              <a:t>Léonard de Vinci</a:t>
            </a:r>
          </a:p>
          <a:p>
            <a:r>
              <a:rPr lang="fr-FR" sz="3600" dirty="0"/>
              <a:t>Matisse</a:t>
            </a:r>
          </a:p>
          <a:p>
            <a:r>
              <a:rPr lang="fr-FR" sz="3600" dirty="0"/>
              <a:t>Frida </a:t>
            </a:r>
            <a:r>
              <a:rPr lang="fr-FR" sz="3600" dirty="0" err="1"/>
              <a:t>Khalo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4655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10A41EBE-08AE-4159-AFF6-5B27721DAC6B}"/>
              </a:ext>
            </a:extLst>
          </p:cNvPr>
          <p:cNvSpPr txBox="1">
            <a:spLocks/>
          </p:cNvSpPr>
          <p:nvPr/>
        </p:nvSpPr>
        <p:spPr>
          <a:xfrm>
            <a:off x="1096956" y="1578538"/>
            <a:ext cx="4754880" cy="82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7030A0"/>
                </a:solidFill>
              </a:rPr>
              <a:t>MAGASINS / COMMERCES</a:t>
            </a: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4205670C-3BC2-44AD-95BB-ECC0EDFE3416}"/>
              </a:ext>
            </a:extLst>
          </p:cNvPr>
          <p:cNvSpPr txBox="1">
            <a:spLocks/>
          </p:cNvSpPr>
          <p:nvPr/>
        </p:nvSpPr>
        <p:spPr>
          <a:xfrm>
            <a:off x="1096956" y="2366690"/>
            <a:ext cx="4754880" cy="3341572"/>
          </a:xfrm>
          <a:prstGeom prst="rect">
            <a:avLst/>
          </a:prstGeom>
          <a:solidFill>
            <a:srgbClr val="E6CDFF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Fleuriste</a:t>
            </a:r>
          </a:p>
          <a:p>
            <a:r>
              <a:rPr lang="fr-FR" sz="3600" dirty="0"/>
              <a:t>Primeur</a:t>
            </a:r>
          </a:p>
          <a:p>
            <a:r>
              <a:rPr lang="fr-FR" sz="3600" dirty="0"/>
              <a:t>Opticien</a:t>
            </a:r>
          </a:p>
          <a:p>
            <a:r>
              <a:rPr lang="fr-FR" sz="3600" dirty="0"/>
              <a:t>Banque</a:t>
            </a:r>
          </a:p>
          <a:p>
            <a:r>
              <a:rPr lang="fr-FR" sz="3600" dirty="0"/>
              <a:t>Salon de coiffure</a:t>
            </a:r>
          </a:p>
          <a:p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A1E0DF74-9BE9-465F-A1C2-9052A3B397C7}"/>
              </a:ext>
            </a:extLst>
          </p:cNvPr>
          <p:cNvSpPr txBox="1">
            <a:spLocks/>
          </p:cNvSpPr>
          <p:nvPr/>
        </p:nvSpPr>
        <p:spPr>
          <a:xfrm>
            <a:off x="6062148" y="1578538"/>
            <a:ext cx="4754880" cy="8229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13B794"/>
                </a:solidFill>
              </a:rPr>
              <a:t>PEINTRES / ARTISTES</a:t>
            </a:r>
          </a:p>
        </p:txBody>
      </p:sp>
      <p:sp>
        <p:nvSpPr>
          <p:cNvPr id="19" name="Espace réservé du contenu 9">
            <a:extLst>
              <a:ext uri="{FF2B5EF4-FFF2-40B4-BE49-F238E27FC236}">
                <a16:creationId xmlns:a16="http://schemas.microsoft.com/office/drawing/2014/main" id="{9977E5ED-FF69-4BB1-A96E-EF7A22290815}"/>
              </a:ext>
            </a:extLst>
          </p:cNvPr>
          <p:cNvSpPr txBox="1">
            <a:spLocks/>
          </p:cNvSpPr>
          <p:nvPr/>
        </p:nvSpPr>
        <p:spPr>
          <a:xfrm>
            <a:off x="6062148" y="2366690"/>
            <a:ext cx="4754880" cy="3341572"/>
          </a:xfrm>
          <a:prstGeom prst="rect">
            <a:avLst/>
          </a:prstGeom>
          <a:solidFill>
            <a:srgbClr val="13B794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Picasso</a:t>
            </a:r>
          </a:p>
          <a:p>
            <a:r>
              <a:rPr lang="fr-FR" sz="3600" dirty="0"/>
              <a:t>Botticelli</a:t>
            </a:r>
          </a:p>
          <a:p>
            <a:r>
              <a:rPr lang="fr-FR" sz="3600" dirty="0"/>
              <a:t>Léonard de Vinci</a:t>
            </a:r>
          </a:p>
          <a:p>
            <a:r>
              <a:rPr lang="fr-FR" sz="3600" dirty="0"/>
              <a:t>Matisse</a:t>
            </a:r>
          </a:p>
          <a:p>
            <a:r>
              <a:rPr lang="fr-FR" sz="3600" dirty="0"/>
              <a:t>Frida </a:t>
            </a:r>
            <a:r>
              <a:rPr lang="fr-FR" sz="3600" dirty="0" err="1"/>
              <a:t>Khalo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6865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Retrouve l’hyperonyme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0BA2A2B0-83DB-4128-A86C-6E5286EBEEA1}"/>
              </a:ext>
            </a:extLst>
          </p:cNvPr>
          <p:cNvSpPr txBox="1">
            <a:spLocks/>
          </p:cNvSpPr>
          <p:nvPr/>
        </p:nvSpPr>
        <p:spPr>
          <a:xfrm>
            <a:off x="1096956" y="1578538"/>
            <a:ext cx="4754880" cy="82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7030A0"/>
                </a:solidFill>
              </a:rPr>
              <a:t>CM1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E42F4E7A-2582-44A4-A0A8-698F411992C1}"/>
              </a:ext>
            </a:extLst>
          </p:cNvPr>
          <p:cNvSpPr txBox="1">
            <a:spLocks/>
          </p:cNvSpPr>
          <p:nvPr/>
        </p:nvSpPr>
        <p:spPr>
          <a:xfrm>
            <a:off x="1096956" y="2366690"/>
            <a:ext cx="4754880" cy="3341572"/>
          </a:xfrm>
          <a:prstGeom prst="rect">
            <a:avLst/>
          </a:prstGeom>
          <a:solidFill>
            <a:srgbClr val="E6CDFF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Mozart</a:t>
            </a:r>
          </a:p>
          <a:p>
            <a:r>
              <a:rPr lang="fr-FR" sz="3600" dirty="0"/>
              <a:t>Beethoven</a:t>
            </a:r>
          </a:p>
          <a:p>
            <a:r>
              <a:rPr lang="fr-FR" sz="3600" dirty="0"/>
              <a:t>Soprano</a:t>
            </a:r>
          </a:p>
          <a:p>
            <a:r>
              <a:rPr lang="fr-FR" sz="3600" dirty="0"/>
              <a:t>Johnny Halliday</a:t>
            </a:r>
          </a:p>
          <a:p>
            <a:r>
              <a:rPr lang="fr-FR" sz="3600" dirty="0"/>
              <a:t>Louis Armstrong</a:t>
            </a:r>
          </a:p>
          <a:p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EAA17E8F-FFF8-440D-BB79-9CB7C4180457}"/>
              </a:ext>
            </a:extLst>
          </p:cNvPr>
          <p:cNvSpPr txBox="1">
            <a:spLocks/>
          </p:cNvSpPr>
          <p:nvPr/>
        </p:nvSpPr>
        <p:spPr>
          <a:xfrm>
            <a:off x="6062148" y="1578538"/>
            <a:ext cx="4754880" cy="8229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13B794"/>
                </a:solidFill>
              </a:rPr>
              <a:t>CM2</a:t>
            </a:r>
          </a:p>
        </p:txBody>
      </p:sp>
      <p:sp>
        <p:nvSpPr>
          <p:cNvPr id="19" name="Espace réservé du contenu 9">
            <a:extLst>
              <a:ext uri="{FF2B5EF4-FFF2-40B4-BE49-F238E27FC236}">
                <a16:creationId xmlns:a16="http://schemas.microsoft.com/office/drawing/2014/main" id="{CDC7BD94-A2BD-4DBA-AEA5-33C9BFBEA043}"/>
              </a:ext>
            </a:extLst>
          </p:cNvPr>
          <p:cNvSpPr txBox="1">
            <a:spLocks/>
          </p:cNvSpPr>
          <p:nvPr/>
        </p:nvSpPr>
        <p:spPr>
          <a:xfrm>
            <a:off x="6062148" y="2366690"/>
            <a:ext cx="4754880" cy="3341572"/>
          </a:xfrm>
          <a:prstGeom prst="rect">
            <a:avLst/>
          </a:prstGeom>
          <a:solidFill>
            <a:srgbClr val="13B794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Euro</a:t>
            </a:r>
          </a:p>
          <a:p>
            <a:r>
              <a:rPr lang="fr-FR" sz="3600" dirty="0"/>
              <a:t>Yen</a:t>
            </a:r>
          </a:p>
          <a:p>
            <a:r>
              <a:rPr lang="fr-FR" sz="3600" dirty="0"/>
              <a:t>Livre</a:t>
            </a:r>
          </a:p>
          <a:p>
            <a:r>
              <a:rPr lang="fr-FR" sz="3600" dirty="0"/>
              <a:t>Dollar</a:t>
            </a:r>
          </a:p>
          <a:p>
            <a:r>
              <a:rPr lang="fr-FR" sz="3600" dirty="0"/>
              <a:t>Yuan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2656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10A41EBE-08AE-4159-AFF6-5B27721DAC6B}"/>
              </a:ext>
            </a:extLst>
          </p:cNvPr>
          <p:cNvSpPr txBox="1">
            <a:spLocks/>
          </p:cNvSpPr>
          <p:nvPr/>
        </p:nvSpPr>
        <p:spPr>
          <a:xfrm>
            <a:off x="1096956" y="1578538"/>
            <a:ext cx="4754880" cy="82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7030A0"/>
                </a:solidFill>
              </a:rPr>
              <a:t>MUSICIENS / COMPOSITEURS</a:t>
            </a: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4205670C-3BC2-44AD-95BB-ECC0EDFE3416}"/>
              </a:ext>
            </a:extLst>
          </p:cNvPr>
          <p:cNvSpPr txBox="1">
            <a:spLocks/>
          </p:cNvSpPr>
          <p:nvPr/>
        </p:nvSpPr>
        <p:spPr>
          <a:xfrm>
            <a:off x="1096956" y="2366690"/>
            <a:ext cx="4754880" cy="3341572"/>
          </a:xfrm>
          <a:prstGeom prst="rect">
            <a:avLst/>
          </a:prstGeom>
          <a:solidFill>
            <a:srgbClr val="E6CDFF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Mozart</a:t>
            </a:r>
          </a:p>
          <a:p>
            <a:r>
              <a:rPr lang="fr-FR" sz="3600" dirty="0"/>
              <a:t>Beethoven</a:t>
            </a:r>
          </a:p>
          <a:p>
            <a:r>
              <a:rPr lang="fr-FR" sz="3600" dirty="0"/>
              <a:t>Soprano</a:t>
            </a:r>
          </a:p>
          <a:p>
            <a:r>
              <a:rPr lang="fr-FR" sz="3600" dirty="0"/>
              <a:t>Johnny Halliday</a:t>
            </a:r>
          </a:p>
          <a:p>
            <a:r>
              <a:rPr lang="fr-FR" sz="3600" dirty="0"/>
              <a:t>Louis Armstrong</a:t>
            </a:r>
          </a:p>
          <a:p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A1E0DF74-9BE9-465F-A1C2-9052A3B397C7}"/>
              </a:ext>
            </a:extLst>
          </p:cNvPr>
          <p:cNvSpPr txBox="1">
            <a:spLocks/>
          </p:cNvSpPr>
          <p:nvPr/>
        </p:nvSpPr>
        <p:spPr>
          <a:xfrm>
            <a:off x="6062148" y="1578538"/>
            <a:ext cx="4754880" cy="8229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13B794"/>
                </a:solidFill>
              </a:rPr>
              <a:t>MONNAIES</a:t>
            </a:r>
          </a:p>
        </p:txBody>
      </p:sp>
      <p:sp>
        <p:nvSpPr>
          <p:cNvPr id="19" name="Espace réservé du contenu 9">
            <a:extLst>
              <a:ext uri="{FF2B5EF4-FFF2-40B4-BE49-F238E27FC236}">
                <a16:creationId xmlns:a16="http://schemas.microsoft.com/office/drawing/2014/main" id="{9977E5ED-FF69-4BB1-A96E-EF7A22290815}"/>
              </a:ext>
            </a:extLst>
          </p:cNvPr>
          <p:cNvSpPr txBox="1">
            <a:spLocks/>
          </p:cNvSpPr>
          <p:nvPr/>
        </p:nvSpPr>
        <p:spPr>
          <a:xfrm>
            <a:off x="6062148" y="2366690"/>
            <a:ext cx="4754880" cy="3341572"/>
          </a:xfrm>
          <a:prstGeom prst="rect">
            <a:avLst/>
          </a:prstGeom>
          <a:solidFill>
            <a:srgbClr val="13B794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Euro</a:t>
            </a:r>
          </a:p>
          <a:p>
            <a:r>
              <a:rPr lang="fr-FR" sz="3600" dirty="0"/>
              <a:t>Yen</a:t>
            </a:r>
          </a:p>
          <a:p>
            <a:r>
              <a:rPr lang="fr-FR" sz="3600" dirty="0"/>
              <a:t>Livre</a:t>
            </a:r>
          </a:p>
          <a:p>
            <a:r>
              <a:rPr lang="fr-FR" sz="3600" dirty="0"/>
              <a:t>Dollar</a:t>
            </a:r>
          </a:p>
          <a:p>
            <a:r>
              <a:rPr lang="fr-FR" sz="3600" dirty="0"/>
              <a:t>Yuan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4181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Retrouve l’hyperonyme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0BA2A2B0-83DB-4128-A86C-6E5286EBEEA1}"/>
              </a:ext>
            </a:extLst>
          </p:cNvPr>
          <p:cNvSpPr txBox="1">
            <a:spLocks/>
          </p:cNvSpPr>
          <p:nvPr/>
        </p:nvSpPr>
        <p:spPr>
          <a:xfrm>
            <a:off x="1096956" y="1578538"/>
            <a:ext cx="4754880" cy="82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7030A0"/>
                </a:solidFill>
              </a:rPr>
              <a:t>CM1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E42F4E7A-2582-44A4-A0A8-698F411992C1}"/>
              </a:ext>
            </a:extLst>
          </p:cNvPr>
          <p:cNvSpPr txBox="1">
            <a:spLocks/>
          </p:cNvSpPr>
          <p:nvPr/>
        </p:nvSpPr>
        <p:spPr>
          <a:xfrm>
            <a:off x="1096956" y="2366690"/>
            <a:ext cx="4754880" cy="3341572"/>
          </a:xfrm>
          <a:prstGeom prst="rect">
            <a:avLst/>
          </a:prstGeom>
          <a:solidFill>
            <a:srgbClr val="E6CDFF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Moelleux</a:t>
            </a:r>
          </a:p>
          <a:p>
            <a:r>
              <a:rPr lang="fr-FR" sz="3600" dirty="0"/>
              <a:t>Forêt noire</a:t>
            </a:r>
          </a:p>
          <a:p>
            <a:r>
              <a:rPr lang="fr-FR" sz="3600" dirty="0"/>
              <a:t>Baba au rhum</a:t>
            </a:r>
          </a:p>
          <a:p>
            <a:r>
              <a:rPr lang="fr-FR" sz="3600" dirty="0"/>
              <a:t>Flan </a:t>
            </a:r>
          </a:p>
          <a:p>
            <a:r>
              <a:rPr lang="fr-FR" sz="3600" dirty="0"/>
              <a:t>Omelette norvégienne</a:t>
            </a:r>
          </a:p>
          <a:p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EAA17E8F-FFF8-440D-BB79-9CB7C4180457}"/>
              </a:ext>
            </a:extLst>
          </p:cNvPr>
          <p:cNvSpPr txBox="1">
            <a:spLocks/>
          </p:cNvSpPr>
          <p:nvPr/>
        </p:nvSpPr>
        <p:spPr>
          <a:xfrm>
            <a:off x="6062148" y="1578538"/>
            <a:ext cx="4754880" cy="8229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13B794"/>
                </a:solidFill>
              </a:rPr>
              <a:t>CM2</a:t>
            </a:r>
          </a:p>
        </p:txBody>
      </p:sp>
      <p:sp>
        <p:nvSpPr>
          <p:cNvPr id="19" name="Espace réservé du contenu 9">
            <a:extLst>
              <a:ext uri="{FF2B5EF4-FFF2-40B4-BE49-F238E27FC236}">
                <a16:creationId xmlns:a16="http://schemas.microsoft.com/office/drawing/2014/main" id="{CDC7BD94-A2BD-4DBA-AEA5-33C9BFBEA043}"/>
              </a:ext>
            </a:extLst>
          </p:cNvPr>
          <p:cNvSpPr txBox="1">
            <a:spLocks/>
          </p:cNvSpPr>
          <p:nvPr/>
        </p:nvSpPr>
        <p:spPr>
          <a:xfrm>
            <a:off x="6062148" y="2366690"/>
            <a:ext cx="4754880" cy="3341572"/>
          </a:xfrm>
          <a:prstGeom prst="rect">
            <a:avLst/>
          </a:prstGeom>
          <a:solidFill>
            <a:srgbClr val="13B794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Chocolat</a:t>
            </a:r>
          </a:p>
          <a:p>
            <a:r>
              <a:rPr lang="fr-FR" sz="3600" dirty="0"/>
              <a:t>Lait</a:t>
            </a:r>
          </a:p>
          <a:p>
            <a:r>
              <a:rPr lang="fr-FR" sz="3600" dirty="0"/>
              <a:t>Thé</a:t>
            </a:r>
          </a:p>
          <a:p>
            <a:r>
              <a:rPr lang="fr-FR" sz="3600" dirty="0"/>
              <a:t>Cappuccino</a:t>
            </a:r>
          </a:p>
          <a:p>
            <a:r>
              <a:rPr lang="fr-FR" sz="3600" dirty="0"/>
              <a:t>Café frappé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3986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10A41EBE-08AE-4159-AFF6-5B27721DAC6B}"/>
              </a:ext>
            </a:extLst>
          </p:cNvPr>
          <p:cNvSpPr txBox="1">
            <a:spLocks/>
          </p:cNvSpPr>
          <p:nvPr/>
        </p:nvSpPr>
        <p:spPr>
          <a:xfrm>
            <a:off x="1096956" y="1578538"/>
            <a:ext cx="4754880" cy="82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7030A0"/>
                </a:solidFill>
              </a:rPr>
              <a:t>GATEAUX/ PATISSERIES</a:t>
            </a: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4205670C-3BC2-44AD-95BB-ECC0EDFE3416}"/>
              </a:ext>
            </a:extLst>
          </p:cNvPr>
          <p:cNvSpPr txBox="1">
            <a:spLocks/>
          </p:cNvSpPr>
          <p:nvPr/>
        </p:nvSpPr>
        <p:spPr>
          <a:xfrm>
            <a:off x="1096956" y="2366690"/>
            <a:ext cx="4754880" cy="3341572"/>
          </a:xfrm>
          <a:prstGeom prst="rect">
            <a:avLst/>
          </a:prstGeom>
          <a:solidFill>
            <a:srgbClr val="E6CDFF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Moelleux</a:t>
            </a:r>
          </a:p>
          <a:p>
            <a:r>
              <a:rPr lang="fr-FR" sz="3600" dirty="0"/>
              <a:t>Forêt noire</a:t>
            </a:r>
          </a:p>
          <a:p>
            <a:r>
              <a:rPr lang="fr-FR" sz="3600" dirty="0"/>
              <a:t>Baba au rhum</a:t>
            </a:r>
          </a:p>
          <a:p>
            <a:r>
              <a:rPr lang="fr-FR" sz="3600" dirty="0"/>
              <a:t>Flan </a:t>
            </a:r>
          </a:p>
          <a:p>
            <a:r>
              <a:rPr lang="fr-FR" sz="3600" dirty="0"/>
              <a:t>Omelette norvégienne</a:t>
            </a:r>
          </a:p>
          <a:p>
            <a:endParaRPr lang="fr-FR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A1E0DF74-9BE9-465F-A1C2-9052A3B397C7}"/>
              </a:ext>
            </a:extLst>
          </p:cNvPr>
          <p:cNvSpPr txBox="1">
            <a:spLocks/>
          </p:cNvSpPr>
          <p:nvPr/>
        </p:nvSpPr>
        <p:spPr>
          <a:xfrm>
            <a:off x="6062148" y="1578538"/>
            <a:ext cx="4754880" cy="8229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13B794"/>
                </a:solidFill>
              </a:rPr>
              <a:t>BOISSONS</a:t>
            </a:r>
          </a:p>
        </p:txBody>
      </p:sp>
      <p:sp>
        <p:nvSpPr>
          <p:cNvPr id="19" name="Espace réservé du contenu 9">
            <a:extLst>
              <a:ext uri="{FF2B5EF4-FFF2-40B4-BE49-F238E27FC236}">
                <a16:creationId xmlns:a16="http://schemas.microsoft.com/office/drawing/2014/main" id="{9977E5ED-FF69-4BB1-A96E-EF7A22290815}"/>
              </a:ext>
            </a:extLst>
          </p:cNvPr>
          <p:cNvSpPr txBox="1">
            <a:spLocks/>
          </p:cNvSpPr>
          <p:nvPr/>
        </p:nvSpPr>
        <p:spPr>
          <a:xfrm>
            <a:off x="6062148" y="2366690"/>
            <a:ext cx="4754880" cy="3341572"/>
          </a:xfrm>
          <a:prstGeom prst="rect">
            <a:avLst/>
          </a:prstGeom>
          <a:solidFill>
            <a:srgbClr val="13B794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Chocolat</a:t>
            </a:r>
          </a:p>
          <a:p>
            <a:r>
              <a:rPr lang="fr-FR" sz="3600" dirty="0"/>
              <a:t>Lait</a:t>
            </a:r>
          </a:p>
          <a:p>
            <a:r>
              <a:rPr lang="fr-FR" sz="3600" dirty="0"/>
              <a:t>Thé</a:t>
            </a:r>
          </a:p>
          <a:p>
            <a:r>
              <a:rPr lang="fr-FR" sz="3600" dirty="0"/>
              <a:t>Cappuccino</a:t>
            </a:r>
          </a:p>
          <a:p>
            <a:r>
              <a:rPr lang="fr-FR" sz="3600" dirty="0"/>
              <a:t>Café frappé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6250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211</Words>
  <Application>Microsoft Office PowerPoint</Application>
  <PresentationFormat>Grand écran</PresentationFormat>
  <Paragraphs>146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4</vt:lpstr>
      <vt:lpstr>Retrouve l’hyperonyme :</vt:lpstr>
      <vt:lpstr>Correction</vt:lpstr>
      <vt:lpstr>Retrouve l’hyperonyme :</vt:lpstr>
      <vt:lpstr>Correction</vt:lpstr>
      <vt:lpstr>Retrouve l’hyperonyme :</vt:lpstr>
      <vt:lpstr>Correction</vt:lpstr>
      <vt:lpstr>Retrouve l’hyperonyme :</vt:lpstr>
      <vt:lpstr>Correction</vt:lpstr>
      <vt:lpstr>Retrouve l’hyperonyme :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2022-01-23T12:58:49Z</dcterms:modified>
</cp:coreProperties>
</file>